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78" r:id="rId12"/>
    <p:sldId id="265" r:id="rId13"/>
    <p:sldId id="284" r:id="rId14"/>
    <p:sldId id="279" r:id="rId15"/>
    <p:sldId id="280" r:id="rId16"/>
    <p:sldId id="281" r:id="rId17"/>
    <p:sldId id="282" r:id="rId18"/>
    <p:sldId id="283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3BDE3-85B2-4EA5-8409-8B6099F638C3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694F9-63E6-46C0-A84E-706CA9BCED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189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F223E-CBA2-4097-85C5-5D69DBD71384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1F5DE-823C-4BD6-B6E4-D462B703BB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04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1F5DE-823C-4BD6-B6E4-D462B703BBA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46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245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5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0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7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595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8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5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70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72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1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46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50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0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40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BBCD3-281E-41CD-BD89-76D5970E7F8E}" type="datetimeFigureOut">
              <a:rPr lang="pl-PL" smtClean="0"/>
              <a:t>2017-06-29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1C9159-7BB8-4EBA-B552-C0AB11D106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55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a.porada@mgops.lubawka.eu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4400" dirty="0" smtClean="0"/>
              <a:t>Działania profilaktyczne na terenie Miasta i Gminy Lubawka. </a:t>
            </a:r>
            <a:br>
              <a:rPr lang="pl-PL" sz="4400" dirty="0" smtClean="0"/>
            </a:br>
            <a:r>
              <a:rPr lang="pl-PL" sz="4400" dirty="0" smtClean="0"/>
              <a:t>Pomoc uzależnionym </a:t>
            </a:r>
            <a:br>
              <a:rPr lang="pl-PL" sz="4400" dirty="0" smtClean="0"/>
            </a:br>
            <a:r>
              <a:rPr lang="pl-PL" sz="4400" dirty="0" smtClean="0"/>
              <a:t>i współuzależnionym.</a:t>
            </a:r>
            <a:endParaRPr lang="pl-PL" sz="4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7067" y="4402267"/>
            <a:ext cx="7766936" cy="1096899"/>
          </a:xfrm>
        </p:spPr>
        <p:txBody>
          <a:bodyPr/>
          <a:lstStyle/>
          <a:p>
            <a:r>
              <a:rPr lang="pl-PL" dirty="0" smtClean="0"/>
              <a:t>Adriana Porada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81" y="4402267"/>
            <a:ext cx="3606349" cy="1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Piknik profilaktyczny „Trzeźwo, zdrowo i sportowo” 2016 r.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Konkurs plastyczny na alejkach parkowych. </a:t>
            </a:r>
            <a:endParaRPr lang="pl-PL" dirty="0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34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Piknik profilaktyczny „Trzeźwo, zdrowo i sportowo” 2016 r.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Tor przeszkód na gokarcie w alkogoglach.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70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Działania profilaktyczne 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 smtClean="0"/>
              <a:t>Dofinansowanie działalności Placówek Wsparcia Dziennego dla dzieci </a:t>
            </a:r>
            <a:br>
              <a:rPr lang="pl-PL" dirty="0" smtClean="0"/>
            </a:br>
            <a:r>
              <a:rPr lang="pl-PL" dirty="0" smtClean="0"/>
              <a:t>i młodzieży z terenu Gminy Lubawka tj. PWD „Promyczek” w Lubawce i PWD „Mali Giganci” w Miszkowicach. Oprócz pomocy w nauce, odrabianiu prac domowych, dzieci i młodzież szkolna w Placówkach mają zapewnione wsparcie psychologa, logopedy a także zorganizowany czas wolny. </a:t>
            </a:r>
            <a:endParaRPr lang="pl-PL" dirty="0"/>
          </a:p>
          <a:p>
            <a:pPr algn="just"/>
            <a:r>
              <a:rPr lang="pl-PL" dirty="0" smtClean="0"/>
              <a:t>Organizacja i finansowanie warsztatów i spektakli profilaktycznych na terenie szkół w Gminie Lubawka. </a:t>
            </a:r>
          </a:p>
          <a:p>
            <a:pPr algn="just"/>
            <a:r>
              <a:rPr lang="pl-PL" dirty="0" smtClean="0"/>
              <a:t>Organizacja i finansowanie wywiadówek profilaktycznych dla rodziców, realizowanych przez terapeutę uzależnień. Wywiadówki o tematyce zagrożeń płynących z używania środków psychoaktywnych przez młodzież oraz cyberprzemocy i uzależnień od </a:t>
            </a:r>
            <a:r>
              <a:rPr lang="pl-PL" dirty="0"/>
              <a:t>I</a:t>
            </a:r>
            <a:r>
              <a:rPr lang="pl-PL" dirty="0" smtClean="0"/>
              <a:t>nternetu itp. </a:t>
            </a:r>
          </a:p>
          <a:p>
            <a:pPr algn="just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603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Działania profilaktyczne 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Uczestnictwo w ogólnopolskich kampaniach „Narkotyki??? To mnie nie kręci!!!”, „Zachowaj Trzeźwy Umysł”,</a:t>
            </a:r>
          </a:p>
          <a:p>
            <a:r>
              <a:rPr lang="pl-PL" dirty="0" smtClean="0"/>
              <a:t>Dofinansowanie organizacji wypoczynku letniego i zimowego na rzecz dzieci i młodzieży z terenu Gminy Lubawka, </a:t>
            </a:r>
          </a:p>
          <a:p>
            <a:r>
              <a:rPr lang="pl-PL" dirty="0" smtClean="0"/>
              <a:t>Dofinansowanie organizacji Pieszej Pielgrzymki w Intencji Trzeźwości,</a:t>
            </a:r>
          </a:p>
          <a:p>
            <a:r>
              <a:rPr lang="pl-PL" dirty="0" smtClean="0"/>
              <a:t>Dofinansowanie organizacji Dnia Dziecka realizowanego przez sołectwa Gminy Lubawka</a:t>
            </a:r>
          </a:p>
        </p:txBody>
      </p:sp>
    </p:spTree>
    <p:extLst>
      <p:ext uri="{BB962C8B-B14F-4D97-AF65-F5344CB8AC3E}">
        <p14:creationId xmlns:p14="http://schemas.microsoft.com/office/powerpoint/2010/main" val="11958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Działania profilaktyczne 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 smtClean="0"/>
              <a:t>Preferowanym przez dzieci i młodzież szkolną działaniem profilaktycznym są koncerty z przesłaniem o tematyce profilaktyki uzależnień. Programy przedstawiają </a:t>
            </a:r>
            <a:r>
              <a:rPr lang="pl-PL" dirty="0"/>
              <a:t>systematyczne i kompleksowe strategie wobec </a:t>
            </a:r>
            <a:r>
              <a:rPr lang="pl-PL" dirty="0" err="1"/>
              <a:t>zachowań</a:t>
            </a:r>
            <a:r>
              <a:rPr lang="pl-PL" dirty="0"/>
              <a:t> ryzykownych wśród dzieci i młodzieży. Głównym celem </a:t>
            </a:r>
            <a:r>
              <a:rPr lang="pl-PL" dirty="0" smtClean="0"/>
              <a:t>spotkań </a:t>
            </a:r>
            <a:r>
              <a:rPr lang="pl-PL" dirty="0"/>
              <a:t>był rozwój umiejętności życiowych potrzebnych do zdrowego funkcjonowania w życiu oraz opóźnienie wieku inicjacji z substancjami psychoaktywnymi a przez to zmniejszenie zasięgu problemowych </a:t>
            </a:r>
            <a:r>
              <a:rPr lang="pl-PL" dirty="0" err="1"/>
              <a:t>zachowań</a:t>
            </a:r>
            <a:r>
              <a:rPr lang="pl-PL" dirty="0"/>
              <a:t> młodych ludzi.  </a:t>
            </a:r>
            <a:br>
              <a:rPr lang="pl-PL" dirty="0"/>
            </a:br>
            <a:r>
              <a:rPr lang="pl-PL" dirty="0" smtClean="0"/>
              <a:t>Programy ukazują także </a:t>
            </a:r>
            <a:r>
              <a:rPr lang="pl-PL" dirty="0"/>
              <a:t>problem przemocy w środowisku szkolnym oraz cyberprzemocy. </a:t>
            </a:r>
            <a:r>
              <a:rPr lang="pl-PL" dirty="0" smtClean="0"/>
              <a:t>Przesłanie tego rodzaju zajęć ma </a:t>
            </a:r>
            <a:r>
              <a:rPr lang="pl-PL" dirty="0"/>
              <a:t>wzmacniać postawy asertywne wśród </a:t>
            </a:r>
            <a:r>
              <a:rPr lang="pl-PL" dirty="0" smtClean="0"/>
              <a:t>dzieci i młodzieży i </a:t>
            </a:r>
            <a:r>
              <a:rPr lang="pl-PL" dirty="0"/>
              <a:t>podkreślać indywidualność każdego ucznia. </a:t>
            </a:r>
            <a:r>
              <a:rPr lang="pl-PL" dirty="0" smtClean="0"/>
              <a:t>Spotkania są </a:t>
            </a:r>
            <a:r>
              <a:rPr lang="pl-PL" dirty="0"/>
              <a:t>prowadzone w formie warsztatowo – </a:t>
            </a:r>
            <a:r>
              <a:rPr lang="pl-PL" dirty="0" smtClean="0"/>
              <a:t>wykładowej</a:t>
            </a:r>
            <a:r>
              <a:rPr lang="pl-PL" dirty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elementami muzyki wykonywanej w stylu rap i hip – hop.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41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Program „</a:t>
            </a:r>
            <a:r>
              <a:rPr lang="pl-PL" dirty="0" err="1" smtClean="0"/>
              <a:t>Rappedagogia</a:t>
            </a:r>
            <a:r>
              <a:rPr lang="pl-PL" dirty="0" smtClean="0"/>
              <a:t>”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Autor – Dobromir Makowski</a:t>
            </a:r>
            <a:endParaRPr lang="pl-PL" dirty="0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77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Program „</a:t>
            </a:r>
            <a:r>
              <a:rPr lang="pl-PL" dirty="0" err="1" smtClean="0"/>
              <a:t>Rappedagogia</a:t>
            </a:r>
            <a:r>
              <a:rPr lang="pl-PL" dirty="0" smtClean="0"/>
              <a:t>”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Autor – Dobromir Makowski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37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Program „Jedno życie”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Autor – Piotr </a:t>
            </a:r>
            <a:r>
              <a:rPr lang="pl-PL" dirty="0" err="1" smtClean="0"/>
              <a:t>Plicha</a:t>
            </a:r>
            <a:r>
              <a:rPr lang="pl-PL" dirty="0" smtClean="0"/>
              <a:t> - </a:t>
            </a:r>
            <a:r>
              <a:rPr lang="pl-PL" dirty="0" err="1" smtClean="0"/>
              <a:t>Poison</a:t>
            </a:r>
            <a:endParaRPr lang="pl-PL" dirty="0"/>
          </a:p>
        </p:txBody>
      </p:sp>
      <p:pic>
        <p:nvPicPr>
          <p:cNvPr id="11" name="Symbol zastępczy obrazu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80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Program „</a:t>
            </a:r>
            <a:r>
              <a:rPr lang="pl-PL" dirty="0" err="1" smtClean="0"/>
              <a:t>Antymina</a:t>
            </a:r>
            <a:r>
              <a:rPr lang="pl-PL" dirty="0" smtClean="0"/>
              <a:t>”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Autor – Mirek „Kola” Kolczyk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11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Pomoc uzależnionym i współuzależnionym na terenie Miasta i Gminy Lubawka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Realizator: MGOPS Lubawka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76" y="4170538"/>
            <a:ext cx="28384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Realizacja programów profilaktycznych: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Miejsko – Gminny Ośrodek Pomocy Społecznej jest realizatorem i koordynatorem Gminnego Programu Profilaktyki i Rozwiązywania Problemów Alkoholowych oraz Przeciwdziałania Narkomanii (program przyjmowany jest corocznie uchwałą Rady Miejskiej w Lubawce – obowiązujący Program na rok 2017 – Uchwała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nr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XII/219/16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Rady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Miejskiej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Lubawce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dnia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29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grudnia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</a:t>
            </a:r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r. </a:t>
            </a:r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 </a:t>
            </a:r>
          </a:p>
          <a:p>
            <a:pPr algn="just"/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MGOPS w Lubawce realizuje i koordynuje także Gminny Program Przeciwdziałania Przemocy w Rodzinie i Ochrony Ofiar Przemocy w Rodzinie (Program ten ma charakter długofalowy a obecnie obowiązujący został przyjęty Uchwałą nr I/225/17 Rady Miejskiej w Lubawce z dnia 26 stycznia 2017 r.).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Punkt konsultacyjny: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mtClean="0"/>
              <a:t>Pomoc </a:t>
            </a:r>
            <a:r>
              <a:rPr lang="pl-PL" dirty="0" smtClean="0"/>
              <a:t>osobom uzależnionym, współuzależnionym koncentruje się wokół działalności PUNKTU KONSULTACYJNEGO </a:t>
            </a:r>
            <a:r>
              <a:rPr lang="de-DE" dirty="0" smtClean="0"/>
              <a:t>DLA </a:t>
            </a:r>
            <a:r>
              <a:rPr lang="de-DE" dirty="0"/>
              <a:t>OSÓB UZALEŻNIONYCH, SZKODLIWIE NADUŻYWAJĄCYCH SUBSTANCJI PSYCHOAKTYWNYCH, CZŁONKÓW ICH RODZIN ORAZ OFIAR PRZEMOCY W RODZINIE, FUNKCJONUJĄCY PRZY MIEJSKO – GMINNYM OŚRODKU POMOCY SPOŁECZNEJ W LUBAWCE z/s PRZY UL. DWORCOWEJ </a:t>
            </a:r>
            <a:r>
              <a:rPr lang="de-DE" dirty="0" smtClean="0"/>
              <a:t>33</a:t>
            </a:r>
            <a:r>
              <a:rPr lang="pl-PL" dirty="0" smtClean="0"/>
              <a:t>. </a:t>
            </a:r>
          </a:p>
          <a:p>
            <a:pPr algn="just"/>
            <a:r>
              <a:rPr lang="pl-PL" dirty="0" smtClean="0"/>
              <a:t>Pomoc  w ramach punktu jest bezpłatna i przeznaczona dla mieszkańców Miasta i Gminy Lubawka. </a:t>
            </a:r>
          </a:p>
          <a:p>
            <a:pPr algn="just"/>
            <a:r>
              <a:rPr lang="pl-PL" dirty="0" smtClean="0"/>
              <a:t>Punkt działa na parterze siedziby MGOPS w Lubawce, pok. nr 2 - 3</a:t>
            </a:r>
          </a:p>
        </p:txBody>
      </p:sp>
    </p:spTree>
    <p:extLst>
      <p:ext uri="{BB962C8B-B14F-4D97-AF65-F5344CB8AC3E}">
        <p14:creationId xmlns:p14="http://schemas.microsoft.com/office/powerpoint/2010/main" val="32071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Działalność Punktu konsultacyjnego w 2017 r.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de-DE" b="1" dirty="0" err="1">
                <a:solidFill>
                  <a:srgbClr val="FF0000"/>
                </a:solidFill>
              </a:rPr>
              <a:t>czwartek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godz</a:t>
            </a:r>
            <a:r>
              <a:rPr lang="de-DE" b="1" dirty="0">
                <a:solidFill>
                  <a:srgbClr val="FF0000"/>
                </a:solidFill>
              </a:rPr>
              <a:t>. 14:30 – 17:00 - </a:t>
            </a:r>
            <a:r>
              <a:rPr lang="de-DE" i="1" u="sng" dirty="0">
                <a:solidFill>
                  <a:srgbClr val="FF0000"/>
                </a:solidFill>
              </a:rPr>
              <a:t>Ryszard </a:t>
            </a:r>
            <a:r>
              <a:rPr lang="de-DE" i="1" u="sng" dirty="0" err="1">
                <a:solidFill>
                  <a:srgbClr val="FF0000"/>
                </a:solidFill>
              </a:rPr>
              <a:t>Żyła</a:t>
            </a:r>
            <a:r>
              <a:rPr lang="de-DE" i="1" u="sng" dirty="0">
                <a:solidFill>
                  <a:srgbClr val="FF0000"/>
                </a:solidFill>
              </a:rPr>
              <a:t> - </a:t>
            </a:r>
            <a:r>
              <a:rPr lang="de-DE" dirty="0" err="1">
                <a:solidFill>
                  <a:srgbClr val="FF0000"/>
                </a:solidFill>
              </a:rPr>
              <a:t>certyfikowany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instruktor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terapii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uzależnień</a:t>
            </a:r>
            <a:r>
              <a:rPr lang="de-DE" dirty="0">
                <a:solidFill>
                  <a:srgbClr val="FF0000"/>
                </a:solidFill>
              </a:rPr>
              <a:t>,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de-DE" dirty="0" err="1"/>
              <a:t>konsultacje</a:t>
            </a:r>
            <a:r>
              <a:rPr lang="de-DE" dirty="0"/>
              <a:t> </a:t>
            </a:r>
            <a:r>
              <a:rPr lang="de-DE" dirty="0" err="1"/>
              <a:t>indywidualne</a:t>
            </a:r>
            <a:r>
              <a:rPr lang="de-DE" dirty="0"/>
              <a:t>, </a:t>
            </a:r>
            <a:r>
              <a:rPr lang="de-DE" dirty="0" err="1"/>
              <a:t>motywujące</a:t>
            </a:r>
            <a:r>
              <a:rPr lang="de-DE" dirty="0"/>
              <a:t> do </a:t>
            </a:r>
            <a:r>
              <a:rPr lang="de-DE" dirty="0" err="1"/>
              <a:t>podjęcia</a:t>
            </a:r>
            <a:r>
              <a:rPr lang="de-DE" dirty="0"/>
              <a:t> </a:t>
            </a:r>
            <a:r>
              <a:rPr lang="de-DE" dirty="0" err="1"/>
              <a:t>leczenia</a:t>
            </a:r>
            <a:r>
              <a:rPr lang="de-DE" dirty="0"/>
              <a:t> </a:t>
            </a:r>
            <a:r>
              <a:rPr lang="de-DE" dirty="0" err="1"/>
              <a:t>osoby</a:t>
            </a:r>
            <a:r>
              <a:rPr lang="de-DE" dirty="0"/>
              <a:t> </a:t>
            </a:r>
            <a:r>
              <a:rPr lang="de-DE" dirty="0" err="1"/>
              <a:t>uzależnione</a:t>
            </a:r>
            <a:r>
              <a:rPr lang="de-DE" dirty="0"/>
              <a:t> i </a:t>
            </a:r>
            <a:r>
              <a:rPr lang="de-DE" dirty="0" err="1"/>
              <a:t>szkodliwie</a:t>
            </a:r>
            <a:r>
              <a:rPr lang="de-DE" dirty="0"/>
              <a:t> </a:t>
            </a:r>
            <a:r>
              <a:rPr lang="de-DE" dirty="0" err="1"/>
              <a:t>przyjmujące</a:t>
            </a:r>
            <a:r>
              <a:rPr lang="de-DE" dirty="0"/>
              <a:t> </a:t>
            </a:r>
            <a:r>
              <a:rPr lang="de-DE" dirty="0" err="1"/>
              <a:t>substancje</a:t>
            </a:r>
            <a:r>
              <a:rPr lang="de-DE" dirty="0"/>
              <a:t> </a:t>
            </a:r>
            <a:r>
              <a:rPr lang="de-DE" dirty="0" err="1"/>
              <a:t>psychoaktywne</a:t>
            </a:r>
            <a:r>
              <a:rPr lang="de-DE" dirty="0"/>
              <a:t>, </a:t>
            </a:r>
            <a:r>
              <a:rPr lang="de-DE" dirty="0" err="1"/>
              <a:t>konsultacje</a:t>
            </a:r>
            <a:r>
              <a:rPr lang="de-DE" dirty="0"/>
              <a:t> </a:t>
            </a:r>
            <a:r>
              <a:rPr lang="de-DE" dirty="0" err="1"/>
              <a:t>osób</a:t>
            </a:r>
            <a:r>
              <a:rPr lang="de-DE" dirty="0"/>
              <a:t> </a:t>
            </a:r>
            <a:r>
              <a:rPr lang="de-DE" dirty="0" err="1"/>
              <a:t>współuzależnionych</a:t>
            </a:r>
            <a:r>
              <a:rPr lang="de-DE" dirty="0"/>
              <a:t>, </a:t>
            </a:r>
            <a:r>
              <a:rPr lang="de-DE" dirty="0" err="1"/>
              <a:t>funkcjonujących</a:t>
            </a:r>
            <a:r>
              <a:rPr lang="de-DE" dirty="0"/>
              <a:t> w </a:t>
            </a:r>
            <a:r>
              <a:rPr lang="de-DE" dirty="0" err="1"/>
              <a:t>otoczeniu</a:t>
            </a:r>
            <a:r>
              <a:rPr lang="de-DE" dirty="0"/>
              <a:t> </a:t>
            </a:r>
            <a:r>
              <a:rPr lang="de-DE" dirty="0" err="1"/>
              <a:t>przyjmujących</a:t>
            </a:r>
            <a:r>
              <a:rPr lang="de-DE" dirty="0"/>
              <a:t> </a:t>
            </a:r>
            <a:r>
              <a:rPr lang="de-DE" dirty="0" err="1"/>
              <a:t>substancje</a:t>
            </a:r>
            <a:r>
              <a:rPr lang="de-DE" dirty="0"/>
              <a:t> </a:t>
            </a:r>
            <a:r>
              <a:rPr lang="de-DE" dirty="0" err="1"/>
              <a:t>psychoaktywne</a:t>
            </a:r>
            <a:r>
              <a:rPr lang="de-DE" dirty="0" smtClean="0"/>
              <a:t>,</a:t>
            </a:r>
            <a:endParaRPr lang="pl-PL" dirty="0"/>
          </a:p>
          <a:p>
            <a:pPr algn="just"/>
            <a:r>
              <a:rPr lang="de-DE" b="1" dirty="0" err="1">
                <a:solidFill>
                  <a:srgbClr val="FF0000"/>
                </a:solidFill>
              </a:rPr>
              <a:t>czwartek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godz</a:t>
            </a:r>
            <a:r>
              <a:rPr lang="de-DE" b="1" dirty="0">
                <a:solidFill>
                  <a:srgbClr val="FF0000"/>
                </a:solidFill>
              </a:rPr>
              <a:t>. 17:00 - 18:30 </a:t>
            </a:r>
            <a:r>
              <a:rPr lang="de-DE" dirty="0">
                <a:solidFill>
                  <a:srgbClr val="FF0000"/>
                </a:solidFill>
              </a:rPr>
              <a:t>-</a:t>
            </a:r>
            <a:r>
              <a:rPr lang="de-DE" i="1" dirty="0">
                <a:solidFill>
                  <a:srgbClr val="FF0000"/>
                </a:solidFill>
              </a:rPr>
              <a:t> </a:t>
            </a:r>
            <a:r>
              <a:rPr lang="de-DE" i="1" u="sng" dirty="0">
                <a:solidFill>
                  <a:srgbClr val="FF0000"/>
                </a:solidFill>
              </a:rPr>
              <a:t>Ryszard </a:t>
            </a:r>
            <a:r>
              <a:rPr lang="de-DE" i="1" u="sng" dirty="0" err="1">
                <a:solidFill>
                  <a:srgbClr val="FF0000"/>
                </a:solidFill>
              </a:rPr>
              <a:t>Żyła</a:t>
            </a:r>
            <a:r>
              <a:rPr lang="de-DE" dirty="0">
                <a:solidFill>
                  <a:srgbClr val="FF0000"/>
                </a:solidFill>
              </a:rPr>
              <a:t> - </a:t>
            </a:r>
            <a:r>
              <a:rPr lang="de-DE" dirty="0" err="1">
                <a:solidFill>
                  <a:srgbClr val="FF0000"/>
                </a:solidFill>
              </a:rPr>
              <a:t>certyfikowany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instruktor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terapii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uzależnień</a:t>
            </a:r>
            <a:r>
              <a:rPr lang="de-DE" dirty="0">
                <a:solidFill>
                  <a:srgbClr val="FF0000"/>
                </a:solidFill>
              </a:rPr>
              <a:t>, 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de-DE" dirty="0" err="1"/>
              <a:t>grupa</a:t>
            </a:r>
            <a:r>
              <a:rPr lang="de-DE" dirty="0"/>
              <a:t> </a:t>
            </a:r>
            <a:r>
              <a:rPr lang="de-DE" dirty="0" err="1"/>
              <a:t>motywacyjna</a:t>
            </a:r>
            <a:r>
              <a:rPr lang="de-DE" dirty="0"/>
              <a:t> </a:t>
            </a:r>
            <a:r>
              <a:rPr lang="de-DE" dirty="0" err="1"/>
              <a:t>dla</a:t>
            </a:r>
            <a:r>
              <a:rPr lang="de-DE" dirty="0"/>
              <a:t> </a:t>
            </a:r>
            <a:r>
              <a:rPr lang="de-DE" dirty="0" err="1"/>
              <a:t>osób</a:t>
            </a:r>
            <a:r>
              <a:rPr lang="de-DE" dirty="0"/>
              <a:t> </a:t>
            </a:r>
            <a:r>
              <a:rPr lang="de-DE" dirty="0" err="1"/>
              <a:t>uzależnionych</a:t>
            </a:r>
            <a:r>
              <a:rPr lang="de-DE" dirty="0"/>
              <a:t> i </a:t>
            </a:r>
            <a:r>
              <a:rPr lang="de-DE" dirty="0" err="1"/>
              <a:t>szkodliwie</a:t>
            </a:r>
            <a:r>
              <a:rPr lang="de-DE" dirty="0"/>
              <a:t> </a:t>
            </a:r>
            <a:r>
              <a:rPr lang="de-DE" dirty="0" err="1"/>
              <a:t>nadużywających</a:t>
            </a:r>
            <a:r>
              <a:rPr lang="de-DE" dirty="0"/>
              <a:t> </a:t>
            </a:r>
            <a:r>
              <a:rPr lang="de-DE" dirty="0" err="1"/>
              <a:t>substancje</a:t>
            </a:r>
            <a:r>
              <a:rPr lang="de-DE" dirty="0"/>
              <a:t> </a:t>
            </a:r>
            <a:r>
              <a:rPr lang="de-DE" dirty="0" err="1"/>
              <a:t>psychoaktywne</a:t>
            </a:r>
            <a:r>
              <a:rPr lang="de-DE" dirty="0"/>
              <a:t>,</a:t>
            </a:r>
            <a:endParaRPr lang="pl-PL" dirty="0"/>
          </a:p>
          <a:p>
            <a:pPr algn="just"/>
            <a:r>
              <a:rPr lang="de-DE" b="1" dirty="0" err="1">
                <a:solidFill>
                  <a:srgbClr val="FF0000"/>
                </a:solidFill>
              </a:rPr>
              <a:t>piątek</a:t>
            </a:r>
            <a:r>
              <a:rPr lang="de-DE" b="1" dirty="0">
                <a:solidFill>
                  <a:srgbClr val="FF0000"/>
                </a:solidFill>
              </a:rPr>
              <a:t>  </a:t>
            </a:r>
            <a:r>
              <a:rPr lang="de-DE" b="1" dirty="0" err="1">
                <a:solidFill>
                  <a:srgbClr val="FF0000"/>
                </a:solidFill>
              </a:rPr>
              <a:t>godz</a:t>
            </a:r>
            <a:r>
              <a:rPr lang="de-DE" b="1" dirty="0">
                <a:solidFill>
                  <a:srgbClr val="FF0000"/>
                </a:solidFill>
              </a:rPr>
              <a:t>. 15:00 – 18:00</a:t>
            </a:r>
            <a:r>
              <a:rPr lang="de-DE" dirty="0">
                <a:solidFill>
                  <a:srgbClr val="FF0000"/>
                </a:solidFill>
              </a:rPr>
              <a:t> –</a:t>
            </a:r>
            <a:r>
              <a:rPr lang="de-DE" i="1" dirty="0">
                <a:solidFill>
                  <a:srgbClr val="FF0000"/>
                </a:solidFill>
              </a:rPr>
              <a:t> Marcelina </a:t>
            </a:r>
            <a:r>
              <a:rPr lang="de-DE" i="1" dirty="0" err="1">
                <a:solidFill>
                  <a:srgbClr val="FF0000"/>
                </a:solidFill>
              </a:rPr>
              <a:t>Kohut</a:t>
            </a:r>
            <a:r>
              <a:rPr lang="de-DE" dirty="0">
                <a:solidFill>
                  <a:srgbClr val="FF0000"/>
                </a:solidFill>
              </a:rPr>
              <a:t> – </a:t>
            </a:r>
            <a:r>
              <a:rPr lang="de-DE" dirty="0" err="1">
                <a:solidFill>
                  <a:srgbClr val="FF0000"/>
                </a:solidFill>
              </a:rPr>
              <a:t>certyfikowany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specjalista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terapii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uzależnień</a:t>
            </a:r>
            <a:r>
              <a:rPr lang="de-DE" dirty="0">
                <a:solidFill>
                  <a:srgbClr val="FF0000"/>
                </a:solidFill>
              </a:rPr>
              <a:t>, psycholog,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de-DE" dirty="0" err="1"/>
              <a:t>konsultacje</a:t>
            </a:r>
            <a:r>
              <a:rPr lang="de-DE" dirty="0"/>
              <a:t> </a:t>
            </a:r>
            <a:r>
              <a:rPr lang="de-DE" dirty="0" err="1"/>
              <a:t>indywidualne</a:t>
            </a:r>
            <a:r>
              <a:rPr lang="de-DE" dirty="0"/>
              <a:t>, </a:t>
            </a:r>
            <a:r>
              <a:rPr lang="de-DE" dirty="0" err="1"/>
              <a:t>grupa</a:t>
            </a:r>
            <a:r>
              <a:rPr lang="de-DE" dirty="0"/>
              <a:t> </a:t>
            </a:r>
            <a:r>
              <a:rPr lang="de-DE" dirty="0" err="1"/>
              <a:t>wsparcia</a:t>
            </a:r>
            <a:r>
              <a:rPr lang="de-DE" dirty="0"/>
              <a:t> </a:t>
            </a:r>
            <a:r>
              <a:rPr lang="de-DE" dirty="0" err="1"/>
              <a:t>dla</a:t>
            </a:r>
            <a:r>
              <a:rPr lang="de-DE" dirty="0"/>
              <a:t> </a:t>
            </a:r>
            <a:r>
              <a:rPr lang="de-DE" dirty="0" err="1"/>
              <a:t>osób</a:t>
            </a:r>
            <a:r>
              <a:rPr lang="de-DE" dirty="0"/>
              <a:t> </a:t>
            </a:r>
            <a:r>
              <a:rPr lang="de-DE" dirty="0" err="1"/>
              <a:t>uzależnionych</a:t>
            </a:r>
            <a:r>
              <a:rPr lang="de-DE" dirty="0"/>
              <a:t>, </a:t>
            </a:r>
            <a:r>
              <a:rPr lang="de-DE" dirty="0" err="1"/>
              <a:t>po</a:t>
            </a:r>
            <a:r>
              <a:rPr lang="de-DE" dirty="0"/>
              <a:t> </a:t>
            </a:r>
            <a:r>
              <a:rPr lang="de-DE" dirty="0" err="1"/>
              <a:t>podstawowym</a:t>
            </a:r>
            <a:r>
              <a:rPr lang="de-DE" dirty="0"/>
              <a:t> </a:t>
            </a:r>
            <a:r>
              <a:rPr lang="de-DE" dirty="0" err="1"/>
              <a:t>programie</a:t>
            </a:r>
            <a:r>
              <a:rPr lang="de-DE" dirty="0"/>
              <a:t> </a:t>
            </a:r>
            <a:r>
              <a:rPr lang="de-DE" dirty="0" err="1"/>
              <a:t>psychoterapii</a:t>
            </a:r>
            <a:r>
              <a:rPr lang="de-DE" dirty="0"/>
              <a:t> </a:t>
            </a:r>
            <a:r>
              <a:rPr lang="de-DE" dirty="0" err="1"/>
              <a:t>uzależnień</a:t>
            </a:r>
            <a:r>
              <a:rPr lang="de-DE" dirty="0"/>
              <a:t>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47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Punkt konsultacyjny w 2017 r. 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dirty="0" smtClean="0"/>
              <a:t>Na zajęcia w ramach Punktu konsultacyjnego nie obowiązują zapisy. Osoby chętne do skorzystania z tego rodzaju wsparcia powinny zgłosić się </a:t>
            </a:r>
            <a:br>
              <a:rPr lang="pl-PL" dirty="0" smtClean="0"/>
            </a:br>
            <a:r>
              <a:rPr lang="pl-PL" dirty="0" smtClean="0"/>
              <a:t>do PK w godzinach pracy terapeutów. </a:t>
            </a:r>
          </a:p>
          <a:p>
            <a:pPr algn="just"/>
            <a:r>
              <a:rPr lang="pl-PL" dirty="0" smtClean="0"/>
              <a:t>Zapisy obowiązują na konsultacje psychologiczne, które przeznaczone są dla osób uwikłanych w przemoc </a:t>
            </a:r>
            <a:r>
              <a:rPr lang="de-DE" dirty="0" smtClean="0"/>
              <a:t>w </a:t>
            </a:r>
            <a:r>
              <a:rPr lang="de-DE" dirty="0" err="1"/>
              <a:t>rodzinie</a:t>
            </a:r>
            <a:r>
              <a:rPr lang="de-DE" dirty="0"/>
              <a:t> </a:t>
            </a:r>
            <a:r>
              <a:rPr lang="de-DE" dirty="0" err="1"/>
              <a:t>oraz</a:t>
            </a:r>
            <a:r>
              <a:rPr lang="de-DE" dirty="0"/>
              <a:t> </a:t>
            </a:r>
            <a:r>
              <a:rPr lang="de-DE" dirty="0" err="1"/>
              <a:t>osób</a:t>
            </a:r>
            <a:r>
              <a:rPr lang="de-DE" dirty="0"/>
              <a:t> z </a:t>
            </a:r>
            <a:r>
              <a:rPr lang="de-DE" dirty="0" err="1"/>
              <a:t>problemami</a:t>
            </a:r>
            <a:r>
              <a:rPr lang="de-DE" dirty="0"/>
              <a:t> </a:t>
            </a:r>
            <a:r>
              <a:rPr lang="pl-PL" dirty="0" smtClean="0"/>
              <a:t>osobistymi</a:t>
            </a:r>
            <a:r>
              <a:rPr lang="de-DE" dirty="0" smtClean="0"/>
              <a:t>. </a:t>
            </a:r>
            <a:r>
              <a:rPr lang="de-DE" dirty="0"/>
              <a:t>Psycholog, </a:t>
            </a:r>
            <a:r>
              <a:rPr lang="de-DE" dirty="0" err="1"/>
              <a:t>Bogusława</a:t>
            </a:r>
            <a:r>
              <a:rPr lang="de-DE" dirty="0"/>
              <a:t> </a:t>
            </a:r>
            <a:r>
              <a:rPr lang="de-DE" dirty="0" err="1"/>
              <a:t>Ułanowicz</a:t>
            </a:r>
            <a:r>
              <a:rPr lang="de-DE" dirty="0"/>
              <a:t> - </a:t>
            </a:r>
            <a:r>
              <a:rPr lang="de-DE" dirty="0" err="1"/>
              <a:t>Pęcherczyk</a:t>
            </a:r>
            <a:r>
              <a:rPr lang="de-DE" dirty="0"/>
              <a:t> </a:t>
            </a:r>
            <a:r>
              <a:rPr lang="de-DE" dirty="0" err="1"/>
              <a:t>dyżuruje</a:t>
            </a:r>
            <a:r>
              <a:rPr lang="de-DE" dirty="0"/>
              <a:t> </a:t>
            </a:r>
            <a:r>
              <a:rPr lang="de-DE" dirty="0" err="1"/>
              <a:t>dwa</a:t>
            </a:r>
            <a:r>
              <a:rPr lang="de-DE" dirty="0"/>
              <a:t> </a:t>
            </a:r>
            <a:r>
              <a:rPr lang="de-DE" dirty="0" err="1"/>
              <a:t>razy</a:t>
            </a:r>
            <a:r>
              <a:rPr lang="de-DE" dirty="0"/>
              <a:t> w </a:t>
            </a:r>
            <a:r>
              <a:rPr lang="de-DE" dirty="0" err="1"/>
              <a:t>miesiącu</a:t>
            </a:r>
            <a:r>
              <a:rPr lang="de-DE" dirty="0"/>
              <a:t> w </a:t>
            </a:r>
            <a:r>
              <a:rPr lang="de-DE" dirty="0" err="1"/>
              <a:t>godzinach</a:t>
            </a:r>
            <a:r>
              <a:rPr lang="de-DE" dirty="0"/>
              <a:t> </a:t>
            </a:r>
            <a:r>
              <a:rPr lang="de-DE" dirty="0" err="1"/>
              <a:t>od</a:t>
            </a:r>
            <a:r>
              <a:rPr lang="de-DE" dirty="0"/>
              <a:t> 15:00 do 20:00. W </a:t>
            </a:r>
            <a:r>
              <a:rPr lang="de-DE" dirty="0" err="1"/>
              <a:t>celu</a:t>
            </a:r>
            <a:r>
              <a:rPr lang="de-DE" dirty="0"/>
              <a:t> </a:t>
            </a:r>
            <a:r>
              <a:rPr lang="de-DE" dirty="0" err="1"/>
              <a:t>umówienia</a:t>
            </a:r>
            <a:r>
              <a:rPr lang="de-DE" dirty="0"/>
              <a:t> </a:t>
            </a:r>
            <a:r>
              <a:rPr lang="de-DE" dirty="0" err="1"/>
              <a:t>wizyty</a:t>
            </a:r>
            <a:r>
              <a:rPr lang="de-DE" dirty="0"/>
              <a:t> </a:t>
            </a:r>
            <a:r>
              <a:rPr lang="de-DE" dirty="0" err="1"/>
              <a:t>należy</a:t>
            </a:r>
            <a:r>
              <a:rPr lang="de-DE" dirty="0"/>
              <a:t> </a:t>
            </a:r>
            <a:r>
              <a:rPr lang="de-DE" dirty="0" err="1"/>
              <a:t>zgłosić</a:t>
            </a:r>
            <a:r>
              <a:rPr lang="de-DE" dirty="0"/>
              <a:t> </a:t>
            </a:r>
            <a:r>
              <a:rPr lang="de-DE" dirty="0" err="1"/>
              <a:t>się</a:t>
            </a:r>
            <a:r>
              <a:rPr lang="de-DE" dirty="0"/>
              <a:t> </a:t>
            </a:r>
            <a:r>
              <a:rPr lang="de-DE" dirty="0" err="1"/>
              <a:t>osobiście</a:t>
            </a:r>
            <a:r>
              <a:rPr lang="de-DE" dirty="0"/>
              <a:t> </a:t>
            </a:r>
            <a:r>
              <a:rPr lang="de-DE" dirty="0" smtClean="0"/>
              <a:t>w </a:t>
            </a:r>
            <a:r>
              <a:rPr lang="de-DE" dirty="0" err="1"/>
              <a:t>siedzibie</a:t>
            </a:r>
            <a:r>
              <a:rPr lang="de-DE" dirty="0"/>
              <a:t> MGOPS w </a:t>
            </a:r>
            <a:r>
              <a:rPr lang="de-DE" dirty="0" err="1"/>
              <a:t>Lubawce</a:t>
            </a:r>
            <a:r>
              <a:rPr lang="de-DE" dirty="0"/>
              <a:t>, </a:t>
            </a:r>
            <a:r>
              <a:rPr lang="de-DE" dirty="0" err="1"/>
              <a:t>przy</a:t>
            </a:r>
            <a:r>
              <a:rPr lang="de-DE" dirty="0"/>
              <a:t> </a:t>
            </a:r>
            <a:r>
              <a:rPr lang="de-DE" dirty="0" err="1"/>
              <a:t>ul</a:t>
            </a:r>
            <a:r>
              <a:rPr lang="de-DE" dirty="0"/>
              <a:t>. </a:t>
            </a:r>
            <a:r>
              <a:rPr lang="de-DE" dirty="0" err="1"/>
              <a:t>Dworcowej</a:t>
            </a:r>
            <a:r>
              <a:rPr lang="de-DE" dirty="0"/>
              <a:t> 33, u </a:t>
            </a:r>
            <a:r>
              <a:rPr lang="de-DE" dirty="0" err="1"/>
              <a:t>pracownika</a:t>
            </a:r>
            <a:r>
              <a:rPr lang="de-DE" dirty="0"/>
              <a:t> </a:t>
            </a:r>
            <a:r>
              <a:rPr lang="de-DE" dirty="0" err="1"/>
              <a:t>sekcji</a:t>
            </a:r>
            <a:r>
              <a:rPr lang="de-DE" dirty="0"/>
              <a:t> </a:t>
            </a:r>
            <a:r>
              <a:rPr lang="de-DE" dirty="0" err="1"/>
              <a:t>przeciwdziałania</a:t>
            </a:r>
            <a:r>
              <a:rPr lang="de-DE" dirty="0"/>
              <a:t> </a:t>
            </a:r>
            <a:r>
              <a:rPr lang="de-DE" dirty="0" err="1"/>
              <a:t>uzależnieniom</a:t>
            </a:r>
            <a:r>
              <a:rPr lang="de-DE" dirty="0"/>
              <a:t> i </a:t>
            </a:r>
            <a:r>
              <a:rPr lang="de-DE" dirty="0" err="1"/>
              <a:t>przemocy</a:t>
            </a:r>
            <a:r>
              <a:rPr lang="de-DE" dirty="0"/>
              <a:t> </a:t>
            </a:r>
            <a:r>
              <a:rPr lang="de-DE" dirty="0" smtClean="0"/>
              <a:t>w </a:t>
            </a:r>
            <a:r>
              <a:rPr lang="de-DE" dirty="0" err="1" smtClean="0"/>
              <a:t>rodzinie</a:t>
            </a:r>
            <a:r>
              <a:rPr lang="pl-PL" dirty="0"/>
              <a:t> </a:t>
            </a:r>
            <a:r>
              <a:rPr lang="pl-PL" dirty="0" smtClean="0"/>
              <a:t>bądź umówić taką wizytę telefonicznie u w/w pracownika.</a:t>
            </a:r>
          </a:p>
        </p:txBody>
      </p:sp>
    </p:spTree>
    <p:extLst>
      <p:ext uri="{BB962C8B-B14F-4D97-AF65-F5344CB8AC3E}">
        <p14:creationId xmlns:p14="http://schemas.microsoft.com/office/powerpoint/2010/main" val="3095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Gminna Komisja Rozwiązywania Problemów Alkoholowych w Lubawce.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 smtClean="0"/>
              <a:t>Przy MGOPS w Lubawce działa Gminna Komisja Rozwiązywania Problemów Alkoholowych, do której można składać wnioski o objęcie leczeniem odwykowym osób, które nie wyrażają zgody na podjęcie terapii. </a:t>
            </a:r>
          </a:p>
          <a:p>
            <a:pPr algn="just"/>
            <a:r>
              <a:rPr lang="pl-PL" dirty="0" smtClean="0"/>
              <a:t>Wnioski o objęcie leczeniem odwykowym można składać w poniedziałki od 08:00 do 16:00 oraz od wtorku do piątku w godzinach od 07:00 do 15:00 </a:t>
            </a:r>
            <a:br>
              <a:rPr lang="pl-PL" dirty="0" smtClean="0"/>
            </a:br>
            <a:r>
              <a:rPr lang="pl-PL" dirty="0" smtClean="0"/>
              <a:t>u pracownika sekcji przeciwdziałania uzależnieniom i przemocy w rodzinie.</a:t>
            </a:r>
          </a:p>
          <a:p>
            <a:pPr algn="just"/>
            <a:r>
              <a:rPr lang="pl-PL" dirty="0" smtClean="0"/>
              <a:t>Gminna Komisja Rozwiązywania Problemów Alkoholowych w Lubawce składa się z 6 osób, przeszkolonych z zakresu profilaktyki i rozwiązywania problemów alkoholowych. W jej skład wchodzi wiceburmistrz miasta Lubawka, kierownik MGOPS w Lubawce, komendant Komisariatu Policji w Lubawce, radny powiatu kamiennogórskiego oraz pracownik sekcji przeciwdziałania uzależnieniom </a:t>
            </a:r>
            <a:br>
              <a:rPr lang="pl-PL" dirty="0" smtClean="0"/>
            </a:br>
            <a:r>
              <a:rPr lang="pl-PL" dirty="0" smtClean="0"/>
              <a:t>i przemocy w rodzinie.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35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GKRPA 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 smtClean="0"/>
              <a:t>Komisja pełni dyżury w każdą trzecią środę miesiąca od godziny 15:15 </a:t>
            </a:r>
            <a:br>
              <a:rPr lang="pl-PL" dirty="0" smtClean="0"/>
            </a:br>
            <a:r>
              <a:rPr lang="pl-PL" dirty="0" smtClean="0"/>
              <a:t>na parterze budynku MGOPS w Lubawce, pokój nr 2 – 3.</a:t>
            </a:r>
          </a:p>
          <a:p>
            <a:pPr algn="just"/>
            <a:r>
              <a:rPr lang="pl-PL" dirty="0" smtClean="0"/>
              <a:t>O posiedzeniach komisji zawiadamiane są osoby, wobec których wszczęto postępowanie o leczenie odwykowe.</a:t>
            </a:r>
          </a:p>
          <a:p>
            <a:pPr algn="just"/>
            <a:r>
              <a:rPr lang="pl-PL" dirty="0" smtClean="0"/>
              <a:t>Na tych posiedzeniach osoby uzależnione bądź szkodliwie przyjmujące substancje psychoaktywne motywowane są do podjęcia leczenia w trybie stacjonarnym bądź ambulatoryjnym. </a:t>
            </a:r>
          </a:p>
          <a:p>
            <a:pPr algn="just"/>
            <a:r>
              <a:rPr lang="pl-PL" dirty="0" smtClean="0"/>
              <a:t>Wobec osób, które nie wyrażą zgody na podjęcie leczenia odwykowego Komisja ma uprawnienie do wystąpienia do Sądu o wydanie orzeczenia o obowiązku poddania się leczeniu odwykowemu. Postanowienie Sądu w tej sprawie zastępuje zgodę osoby uzależnionej do podjęcia terapii. </a:t>
            </a:r>
          </a:p>
        </p:txBody>
      </p:sp>
    </p:spTree>
    <p:extLst>
      <p:ext uri="{BB962C8B-B14F-4D97-AF65-F5344CB8AC3E}">
        <p14:creationId xmlns:p14="http://schemas.microsoft.com/office/powerpoint/2010/main" val="30991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Wsparcie finansowe na rzecz osób uzależnionych: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dirty="0" smtClean="0"/>
              <a:t>W ramach dochodów pochodzących z opłat na sprzedaż i podawanie napojów alkoholowych osoby wyrażające wolę podjęcia leczenia w trybie ambulatoryjnym a będące w trudnej sytuacji materialnej mogą otrzymać wsparcie w formie bezpłatnych kart przejazdu z miejsca zamieszkania do Poradni Terapii Uzależnienia od Alkoholu i Współuzależnienia w Kamiennej Górze i z powrotem.</a:t>
            </a:r>
          </a:p>
          <a:p>
            <a:pPr algn="just"/>
            <a:r>
              <a:rPr lang="pl-PL" dirty="0" smtClean="0"/>
              <a:t>Tego rodzaju wsparcie realizowane jest również na rzecz osób współuzależnionych.</a:t>
            </a:r>
          </a:p>
          <a:p>
            <a:pPr algn="just"/>
            <a:r>
              <a:rPr lang="pl-PL" dirty="0" smtClean="0"/>
              <a:t>Ta forma pomocy jest realizowana na podstawie porozumienia zawartego pomiędzy MGOPS w Lubawce a PKS w Kamiennej Górze. </a:t>
            </a:r>
          </a:p>
          <a:p>
            <a:pPr algn="just"/>
            <a:r>
              <a:rPr lang="pl-PL" dirty="0" smtClean="0"/>
              <a:t>Osoba, która uczestniczy w terapii w systemie ambulatoryjnym otrzymuje karty przejazdu w okresach tygodniowych oraz dzienniczek, w którym potwierdza obecność w Poradni.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27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Karta przejazdu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w</a:t>
            </a:r>
            <a:r>
              <a:rPr lang="pl-PL" dirty="0" smtClean="0"/>
              <a:t>raz z dziennikiem, w którym potwierdza się obecność w Poradni Terapii Uzależnienia od Alkoholu i Współuzależnienia. </a:t>
            </a:r>
            <a:endParaRPr lang="pl-PL" dirty="0"/>
          </a:p>
        </p:txBody>
      </p:sp>
      <p:pic>
        <p:nvPicPr>
          <p:cNvPr id="11" name="Symbol zastępczy obrazu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5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Dane kontaktowe: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Miejsko – Gminny Ośrodek Pomocy Społecznej, sekcja przeciwdziałania uzależnieniom i przemocy w rodzinie, I piętro, pokój nr 7 A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Tel. 75 74 11 800 w. 12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Kom. 607 568 705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E-mail: </a:t>
            </a:r>
            <a:r>
              <a:rPr lang="pl-PL" dirty="0" smtClean="0">
                <a:hlinkClick r:id="rId2"/>
              </a:rPr>
              <a:t>a.porada@mgops.lubawka.eu</a:t>
            </a: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smtClean="0"/>
              <a:t>Strona www - </a:t>
            </a:r>
            <a:r>
              <a:rPr lang="pl-PL" u="sng" dirty="0" smtClean="0">
                <a:solidFill>
                  <a:srgbClr val="92D050"/>
                </a:solidFill>
              </a:rPr>
              <a:t>mgops.lubawka.eu</a:t>
            </a:r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 smtClean="0"/>
              <a:t>Pracownik merytoryczny sekcji przeciwdziałania uzależnieniom i przemocy w rodzinie: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 smtClean="0"/>
              <a:t> Adriana Porada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 smtClean="0"/>
              <a:t>Godziny pracy: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 smtClean="0"/>
              <a:t>pn. 08:00 – 16:00,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 smtClean="0"/>
              <a:t>wt. – pt. – 07:00 – 15:00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206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Siedziba MGOPS w Lubawce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1800" b="1" u="sng" dirty="0" smtClean="0">
                <a:solidFill>
                  <a:srgbClr val="92D050"/>
                </a:solidFill>
              </a:rPr>
              <a:t>DZIĘKUJE ZA UWAGĘ</a:t>
            </a:r>
            <a:endParaRPr lang="pl-PL" sz="18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Źródła finansowania działań profilaktycznych na terenie Miasta i Gminy Lubawka: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Wpływy do budżetu Gminy, pochodzące z opłat za korzystanie z zezwoleń na sprzedaż i </a:t>
            </a:r>
            <a:r>
              <a:rPr lang="pl-PL" dirty="0" smtClean="0"/>
              <a:t>podawanie </a:t>
            </a:r>
            <a:r>
              <a:rPr lang="pl-PL" dirty="0" smtClean="0"/>
              <a:t>napojów alkoholowych</a:t>
            </a:r>
          </a:p>
          <a:p>
            <a:r>
              <a:rPr lang="pl-PL" dirty="0" smtClean="0"/>
              <a:t>Środki zewnętrzne pozyskane na podstawie złożonych wniosków o dofinansowanie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98" y="3970688"/>
            <a:ext cx="3823853" cy="20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Główne działania profilaktyczne realizowanie na terenie Miasta i Gminy Lubawka: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dirty="0" smtClean="0"/>
              <a:t>Realizacja kampanii </a:t>
            </a:r>
            <a:r>
              <a:rPr lang="pl-PL" dirty="0" err="1" smtClean="0"/>
              <a:t>społeczno</a:t>
            </a:r>
            <a:r>
              <a:rPr lang="pl-PL" dirty="0" smtClean="0"/>
              <a:t> – edukacyjnej pn. MŁODZIEŻOWE FORUM BEZPIECZEŃSTWA. Kampania opiera się na cyklu działań profilaktycznych, które koordynowane są przez pracowników MGOPS oraz nauczycieli a  realizowane przez dzieci i młodzież szkolną. </a:t>
            </a:r>
          </a:p>
          <a:p>
            <a:pPr algn="just"/>
            <a:r>
              <a:rPr lang="pl-PL" dirty="0" smtClean="0"/>
              <a:t>W jej ramach przeprowadzane są m.in. konkursy profilaktyczne w tym na hasło przewodnie kampanii, plakat, zakładkę do książki, tekst do piosenki itp. Realizowane są także sondaże uliczne </a:t>
            </a:r>
            <a:r>
              <a:rPr lang="pl-PL" dirty="0" smtClean="0"/>
              <a:t>i warsztaty </a:t>
            </a:r>
            <a:r>
              <a:rPr lang="pl-PL" dirty="0" smtClean="0"/>
              <a:t>profilaktyczne, z których powstaje reportaż filmowy. Przeprowadzane są badania diagnozujące dany problem wraz z opracowaniem. Etapem kończącym kampanię jest konferencja podsumowująca przedsięwzięcie.</a:t>
            </a:r>
          </a:p>
          <a:p>
            <a:pPr algn="just"/>
            <a:r>
              <a:rPr lang="pl-PL" dirty="0" smtClean="0"/>
              <a:t>Kampania pierwszy raz została zrealizowana w 2016 r. a jej tematem wiodącym była cyberprzemoc oraz przemoc rówieśnicza. Hasło przewodnie ubiegłorocznej kampanii to CYBERPRZEMOC – WIRTUALNE OSOBY, REALNE UCZUCIA.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46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Kampania MFB w 2017 r.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dirty="0" smtClean="0"/>
              <a:t>W 2017 r. MGOPS w Lubawce po raz drugi realizował i koordynował Młodzieżowe Forum Bezpieczeństwa. W tym roku tematem przewodnim kampanii były szeroko pojęte środki psychoaktywne. </a:t>
            </a:r>
          </a:p>
          <a:p>
            <a:pPr algn="just"/>
            <a:r>
              <a:rPr lang="pl-PL" dirty="0" smtClean="0"/>
              <a:t>Głównym celem tego projektu była zmiana postaw uczniów wobec używania środków psychoaktywnych i zwiększenie świadomości społecznej na temat tego zjawiska. </a:t>
            </a:r>
          </a:p>
          <a:p>
            <a:pPr algn="just"/>
            <a:r>
              <a:rPr lang="pl-PL" dirty="0" smtClean="0"/>
              <a:t>W bieżącym roku dzieci i młodzież szkolna również zrealizowali sondaż uliczny, podczas którego pytali przechodniów o ich wiedzę i stosunek do używania wszelkiego rodzaju używek. Z sondażu powstał reportaż.</a:t>
            </a:r>
          </a:p>
          <a:p>
            <a:pPr algn="just"/>
            <a:r>
              <a:rPr lang="pl-PL" dirty="0" smtClean="0"/>
              <a:t>Dzięki wsparciu Krzysztofa Wojtasa oraz Łukasza </a:t>
            </a:r>
            <a:r>
              <a:rPr lang="pl-PL" dirty="0" err="1" smtClean="0"/>
              <a:t>Pazderskiego</a:t>
            </a:r>
            <a:r>
              <a:rPr lang="pl-PL" dirty="0" smtClean="0"/>
              <a:t> z zespołu </a:t>
            </a:r>
            <a:r>
              <a:rPr lang="pl-PL" dirty="0" err="1" smtClean="0"/>
              <a:t>Korpis</a:t>
            </a:r>
            <a:r>
              <a:rPr lang="pl-PL" dirty="0" smtClean="0"/>
              <a:t> Karmel udało się nam nagrać teledysk, do którego słowa napisała młodzież szkolna. Tekst utworu nawiązywał do hasła przewodniego tegorocznej kampanii, które brzmiało – UZALEŻNIENIE – KOSZTOWNY BILET DONIKĄD.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93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Fragment zakładki do książki laureatki konkursu w ramach MFB</a:t>
            </a:r>
            <a:endParaRPr lang="pl-PL" dirty="0"/>
          </a:p>
        </p:txBody>
      </p:sp>
      <p:pic>
        <p:nvPicPr>
          <p:cNvPr id="9" name="Symbol zastępczy obrazu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r="22029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Projekt: Oliwia Walczak ze Szkoły Podstawowej w Miszkowicach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378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 okoliczność realizacji kampanii powstał </a:t>
            </a:r>
            <a:r>
              <a:rPr lang="pl-PL" dirty="0" err="1" smtClean="0"/>
              <a:t>fun</a:t>
            </a:r>
            <a:r>
              <a:rPr lang="pl-PL" dirty="0" smtClean="0"/>
              <a:t> </a:t>
            </a:r>
            <a:r>
              <a:rPr lang="pl-PL" dirty="0" err="1" smtClean="0"/>
              <a:t>page</a:t>
            </a:r>
            <a:r>
              <a:rPr lang="pl-PL" dirty="0" smtClean="0"/>
              <a:t> na FB</a:t>
            </a:r>
            <a:endParaRPr lang="pl-PL" dirty="0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045" b="220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pl-PL" dirty="0" smtClean="0"/>
              <a:t>Wystarczy w wyszukiwarkę na portalu wpisać MŁODZIEŻOWE FORUM BEZPIECZEŃSTWA, kliknąć tzw. polubienie by na bieżąco śledzić aktualności z realizacji wszystkich etapów kampanii. Na FB można znaleźć także wszystkie materiały filmowe, które powstały podczas MFB.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807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Pozostałe działania profilaktyczne realizowane przez MGOPS w Lubawce: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pl-PL" dirty="0" smtClean="0"/>
          </a:p>
          <a:p>
            <a:pPr algn="just"/>
            <a:r>
              <a:rPr lang="pl-PL" dirty="0" smtClean="0"/>
              <a:t>Piknik profilaktyczny „TRZEŹWO, ZDROWO I SPORTOWO” organizowany co roku </a:t>
            </a:r>
            <a:r>
              <a:rPr lang="pl-PL" dirty="0"/>
              <a:t>na terenie Lubawki i Chełmska Śląskiego </a:t>
            </a:r>
            <a:r>
              <a:rPr lang="pl-PL" dirty="0" smtClean="0"/>
              <a:t>w miesiącu sierpniu we współpracy z Miejsko – Gminnym Ośrodkiem Kultury w Lubawce. </a:t>
            </a:r>
          </a:p>
          <a:p>
            <a:pPr algn="just"/>
            <a:r>
              <a:rPr lang="pl-PL" dirty="0" smtClean="0"/>
              <a:t>Podczas Pikników organizowane są konkursy dla całych rodzin, dzieci </a:t>
            </a:r>
            <a:br>
              <a:rPr lang="pl-PL" dirty="0" smtClean="0"/>
            </a:br>
            <a:r>
              <a:rPr lang="pl-PL" dirty="0" smtClean="0"/>
              <a:t>i młodzieży w tym m.in. </a:t>
            </a:r>
            <a:r>
              <a:rPr lang="pl-PL" dirty="0"/>
              <a:t>t</a:t>
            </a:r>
            <a:r>
              <a:rPr lang="pl-PL" dirty="0" smtClean="0"/>
              <a:t>ory przeszkód w alkogoglach, konkursy plastyczne, sportowe, quizy profilaktyczne prowadzone przez terapeutę uzależnień. </a:t>
            </a:r>
          </a:p>
          <a:p>
            <a:pPr algn="just"/>
            <a:r>
              <a:rPr lang="pl-PL" dirty="0"/>
              <a:t>Ideą Pikników jest zachęcenie społeczności lokalnej do zdrowego stylu życia, aktywności ruchowej oraz popularyzowanie idei trzeźwościowych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82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Piknik profilaktyczny w Lubawce w 2016 r.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Tor przeszkód w alkogoglach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27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elne kształt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469</TotalTime>
  <Words>1235</Words>
  <Application>Microsoft Office PowerPoint</Application>
  <PresentationFormat>Panoramiczny</PresentationFormat>
  <Paragraphs>97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3" baseType="lpstr">
      <vt:lpstr>Arial</vt:lpstr>
      <vt:lpstr>Calibri</vt:lpstr>
      <vt:lpstr>Trebuchet MS</vt:lpstr>
      <vt:lpstr>Wingdings 3</vt:lpstr>
      <vt:lpstr>Faseta</vt:lpstr>
      <vt:lpstr>    Działania profilaktyczne na terenie Miasta i Gminy Lubawka.  Pomoc uzależnionym  i współuzależnionym.</vt:lpstr>
      <vt:lpstr>Realizacja programów profilaktycznych:</vt:lpstr>
      <vt:lpstr>Źródła finansowania działań profilaktycznych na terenie Miasta i Gminy Lubawka:</vt:lpstr>
      <vt:lpstr>Główne działania profilaktyczne realizowanie na terenie Miasta i Gminy Lubawka:</vt:lpstr>
      <vt:lpstr>Kampania MFB w 2017 r. </vt:lpstr>
      <vt:lpstr>Fragment zakładki do książki laureatki konkursu w ramach MFB</vt:lpstr>
      <vt:lpstr>Na okoliczność realizacji kampanii powstał fun page na FB</vt:lpstr>
      <vt:lpstr>Pozostałe działania profilaktyczne realizowane przez MGOPS w Lubawce:</vt:lpstr>
      <vt:lpstr>Piknik profilaktyczny w Lubawce w 2016 r.</vt:lpstr>
      <vt:lpstr>Piknik profilaktyczny „Trzeźwo, zdrowo i sportowo” 2016 r.</vt:lpstr>
      <vt:lpstr>Piknik profilaktyczny „Trzeźwo, zdrowo i sportowo” 2016 r.</vt:lpstr>
      <vt:lpstr>Działania profilaktyczne c.d.</vt:lpstr>
      <vt:lpstr>Działania profilaktyczne c.d.</vt:lpstr>
      <vt:lpstr>Działania profilaktyczne c.d.</vt:lpstr>
      <vt:lpstr>Program „Rappedagogia”</vt:lpstr>
      <vt:lpstr>Program „Rappedagogia”</vt:lpstr>
      <vt:lpstr>Program „Jedno życie”</vt:lpstr>
      <vt:lpstr>Program „Antymina”</vt:lpstr>
      <vt:lpstr>Pomoc uzależnionym i współuzależnionym na terenie Miasta i Gminy Lubawka</vt:lpstr>
      <vt:lpstr>Punkt konsultacyjny:</vt:lpstr>
      <vt:lpstr>Działalność Punktu konsultacyjnego w 2017 r. </vt:lpstr>
      <vt:lpstr>Punkt konsultacyjny w 2017 r. c.d.</vt:lpstr>
      <vt:lpstr>Gminna Komisja Rozwiązywania Problemów Alkoholowych w Lubawce.</vt:lpstr>
      <vt:lpstr>GKRPA c.d.</vt:lpstr>
      <vt:lpstr>Wsparcie finansowe na rzecz osób uzależnionych:</vt:lpstr>
      <vt:lpstr>Karta przejazdu</vt:lpstr>
      <vt:lpstr>Dane kontaktowe:</vt:lpstr>
      <vt:lpstr>Siedziba MGOPS w Lubawce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Działania profilaktyczne na terenie Miasta i Gminy Lubawka.  Pomoc uzależnionym  i współuzależnionym.</dc:title>
  <dc:creator>MGOPS</dc:creator>
  <cp:lastModifiedBy>MGOPS</cp:lastModifiedBy>
  <cp:revision>58</cp:revision>
  <cp:lastPrinted>2017-06-29T05:30:46Z</cp:lastPrinted>
  <dcterms:created xsi:type="dcterms:W3CDTF">2017-06-27T12:10:12Z</dcterms:created>
  <dcterms:modified xsi:type="dcterms:W3CDTF">2017-06-29T06:02:44Z</dcterms:modified>
</cp:coreProperties>
</file>